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2" r:id="rId5"/>
  </p:sldMasterIdLst>
  <p:notesMasterIdLst>
    <p:notesMasterId r:id="rId24"/>
  </p:notesMasterIdLst>
  <p:sldIdLst>
    <p:sldId id="256" r:id="rId6"/>
    <p:sldId id="288" r:id="rId7"/>
    <p:sldId id="284" r:id="rId8"/>
    <p:sldId id="287" r:id="rId9"/>
    <p:sldId id="259" r:id="rId10"/>
    <p:sldId id="290" r:id="rId11"/>
    <p:sldId id="291" r:id="rId12"/>
    <p:sldId id="273" r:id="rId13"/>
    <p:sldId id="261" r:id="rId14"/>
    <p:sldId id="262" r:id="rId15"/>
    <p:sldId id="263" r:id="rId16"/>
    <p:sldId id="265" r:id="rId17"/>
    <p:sldId id="266" r:id="rId18"/>
    <p:sldId id="267" r:id="rId19"/>
    <p:sldId id="268" r:id="rId20"/>
    <p:sldId id="269" r:id="rId21"/>
    <p:sldId id="270" r:id="rId22"/>
    <p:sldId id="274"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644"/>
    <a:srgbClr val="B8A1FF"/>
    <a:srgbClr val="A7FF00"/>
    <a:srgbClr val="431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299512-BC40-400A-A8F6-0B14A0BB4A01}" v="32" dt="2021-12-13T08:03:28.524"/>
    <p1510:client id="{F9473056-080B-984A-B878-8A19B3871A90}" v="14" dt="2021-12-12T15:40:22.261"/>
  </p1510:revLst>
</p1510:revInfo>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2"/>
  </p:normalViewPr>
  <p:slideViewPr>
    <p:cSldViewPr snapToGrid="0">
      <p:cViewPr varScale="1">
        <p:scale>
          <a:sx n="106" d="100"/>
          <a:sy n="106"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31538-1FC0-48D9-B70E-2DC3874948F2}" type="datetimeFigureOut">
              <a:rPr lang="nl-NL" smtClean="0"/>
              <a:t>17-01-2022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D9B25-5126-4124-8E8A-22611371FAEC}" type="slidenum">
              <a:rPr lang="nl-NL" smtClean="0"/>
              <a:t>‹nr.›</a:t>
            </a:fld>
            <a:endParaRPr lang="nl-NL"/>
          </a:p>
        </p:txBody>
      </p:sp>
    </p:spTree>
    <p:extLst>
      <p:ext uri="{BB962C8B-B14F-4D97-AF65-F5344CB8AC3E}">
        <p14:creationId xmlns:p14="http://schemas.microsoft.com/office/powerpoint/2010/main" val="333447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https://www.sterkmerk.online/blog/de-brand-story-van-een-onschuldig-drankje/</a:t>
            </a:r>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5</a:t>
            </a:fld>
            <a:endParaRPr lang="nl-NL"/>
          </a:p>
        </p:txBody>
      </p:sp>
    </p:spTree>
    <p:extLst>
      <p:ext uri="{BB962C8B-B14F-4D97-AF65-F5344CB8AC3E}">
        <p14:creationId xmlns:p14="http://schemas.microsoft.com/office/powerpoint/2010/main" val="358170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Vorige week zijn we aan de slag gegaan met de </a:t>
            </a:r>
            <a:r>
              <a:rPr lang="nl-NL" err="1"/>
              <a:t>pains</a:t>
            </a:r>
            <a:r>
              <a:rPr lang="nl-NL"/>
              <a:t>, </a:t>
            </a:r>
            <a:r>
              <a:rPr lang="nl-NL" err="1"/>
              <a:t>gains</a:t>
            </a:r>
            <a:r>
              <a:rPr lang="nl-NL"/>
              <a:t> en taken van de klant in de </a:t>
            </a:r>
            <a:r>
              <a:rPr lang="nl-NL" err="1"/>
              <a:t>empathy</a:t>
            </a:r>
            <a:r>
              <a:rPr lang="nl-NL"/>
              <a:t> map (het linker model). Ook hebben we besproken hoe je de </a:t>
            </a:r>
            <a:r>
              <a:rPr lang="nl-NL" err="1"/>
              <a:t>pains</a:t>
            </a:r>
            <a:r>
              <a:rPr lang="nl-NL"/>
              <a:t> aanpakt en hoe je de </a:t>
            </a:r>
            <a:r>
              <a:rPr lang="nl-NL" err="1"/>
              <a:t>gains</a:t>
            </a:r>
            <a:r>
              <a:rPr lang="nl-NL"/>
              <a:t> verlicht. Deze beschrijf je concreet in de </a:t>
            </a:r>
            <a:r>
              <a:rPr lang="nl-NL" err="1"/>
              <a:t>value</a:t>
            </a:r>
            <a:r>
              <a:rPr lang="nl-NL"/>
              <a:t> </a:t>
            </a:r>
            <a:r>
              <a:rPr lang="nl-NL" err="1"/>
              <a:t>proposition</a:t>
            </a:r>
            <a:r>
              <a:rPr lang="nl-NL"/>
              <a:t> (het middelste model), hieruit volgt het concrete product of dienst (het cadeautje in het midden en het linker vakje). Dit vormt ook de kern van het product/ dienst. </a:t>
            </a:r>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6</a:t>
            </a:fld>
            <a:endParaRPr lang="nl-NL"/>
          </a:p>
        </p:txBody>
      </p:sp>
    </p:spTree>
    <p:extLst>
      <p:ext uri="{BB962C8B-B14F-4D97-AF65-F5344CB8AC3E}">
        <p14:creationId xmlns:p14="http://schemas.microsoft.com/office/powerpoint/2010/main" val="1394029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Hier zie je een voorbeeld van een uitgewerkte </a:t>
            </a:r>
            <a:r>
              <a:rPr lang="nl-NL" err="1"/>
              <a:t>valueproposition</a:t>
            </a:r>
            <a:r>
              <a:rPr lang="nl-NL"/>
              <a:t> gebaseerd op de </a:t>
            </a:r>
            <a:r>
              <a:rPr lang="nl-NL" err="1"/>
              <a:t>empathy</a:t>
            </a:r>
            <a:r>
              <a:rPr lang="nl-NL"/>
              <a:t> map met de </a:t>
            </a:r>
            <a:r>
              <a:rPr lang="nl-NL" err="1"/>
              <a:t>pains</a:t>
            </a:r>
            <a:r>
              <a:rPr lang="nl-NL"/>
              <a:t> en </a:t>
            </a:r>
            <a:r>
              <a:rPr lang="nl-NL" err="1"/>
              <a:t>gains</a:t>
            </a:r>
            <a:r>
              <a:rPr lang="nl-NL"/>
              <a:t>. Er wordt beknopt beschreven hoe de </a:t>
            </a:r>
            <a:r>
              <a:rPr lang="nl-NL" err="1"/>
              <a:t>pains</a:t>
            </a:r>
            <a:r>
              <a:rPr lang="nl-NL"/>
              <a:t> worden verlicht en de </a:t>
            </a:r>
            <a:r>
              <a:rPr lang="nl-NL" err="1"/>
              <a:t>gains</a:t>
            </a:r>
            <a:r>
              <a:rPr lang="nl-NL"/>
              <a:t> worden </a:t>
            </a:r>
            <a:r>
              <a:rPr lang="nl-NL" err="1"/>
              <a:t>gecreeërd</a:t>
            </a:r>
            <a:r>
              <a:rPr lang="nl-NL"/>
              <a:t>, ofwel: vergroot. Het is belangrijk dat je de waarden van de doelgroep meeneemt in deze kopjes. In het kopje: conceptontwerp beschrijf je concreet wat jouw product of dienst precies inhoudt en hoe het wordt geproduceerd.</a:t>
            </a:r>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7</a:t>
            </a:fld>
            <a:endParaRPr lang="nl-NL"/>
          </a:p>
        </p:txBody>
      </p:sp>
    </p:spTree>
    <p:extLst>
      <p:ext uri="{BB962C8B-B14F-4D97-AF65-F5344CB8AC3E}">
        <p14:creationId xmlns:p14="http://schemas.microsoft.com/office/powerpoint/2010/main" val="4196910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 product of dienst bestaan uit 3 lagen, de </a:t>
            </a:r>
            <a:r>
              <a:rPr lang="nl-NL" err="1"/>
              <a:t>value</a:t>
            </a:r>
            <a:r>
              <a:rPr lang="nl-NL"/>
              <a:t> </a:t>
            </a:r>
            <a:r>
              <a:rPr lang="nl-NL" err="1"/>
              <a:t>proposition</a:t>
            </a:r>
            <a:r>
              <a:rPr lang="nl-NL"/>
              <a:t> zoals het voorbeeld op de vorige slide vormt de kern, de middelste cirkel. Daaromheen vormt de identiteit van het product of de dienst, hier bepaal je het logo, de naam, de gebruikswijze en bijvoorbeeld de communicatie. Daaromheen is de ‘extra service’: Op welke manier communiceer je? Welk concept bouw je om je product heen en wie/ wat is daarvoor nodig?</a:t>
            </a:r>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8</a:t>
            </a:fld>
            <a:endParaRPr lang="nl-NL"/>
          </a:p>
        </p:txBody>
      </p:sp>
    </p:spTree>
    <p:extLst>
      <p:ext uri="{BB962C8B-B14F-4D97-AF65-F5344CB8AC3E}">
        <p14:creationId xmlns:p14="http://schemas.microsoft.com/office/powerpoint/2010/main" val="2942324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 branding bestaat uit dit soort elementen, het is belangrijk om dit helder op papier te krijgen zodat elke stakeholder weet wat jouw product/ dienst is, maar ook dat het herkenbaar is!</a:t>
            </a:r>
          </a:p>
          <a:p>
            <a:endParaRPr lang="nl-NL"/>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9</a:t>
            </a:fld>
            <a:endParaRPr lang="nl-NL"/>
          </a:p>
        </p:txBody>
      </p:sp>
    </p:spTree>
    <p:extLst>
      <p:ext uri="{BB962C8B-B14F-4D97-AF65-F5344CB8AC3E}">
        <p14:creationId xmlns:p14="http://schemas.microsoft.com/office/powerpoint/2010/main" val="3881479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17-01-2022</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17-01-2022</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17-01-2022</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8754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17-01-2022</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70919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17-01-2022</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53565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17-01-2022</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2224800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5"/>
          <p:cNvSpPr>
            <a:spLocks noGrp="1"/>
          </p:cNvSpPr>
          <p:nvPr>
            <p:ph type="sldNum" sz="quarter" idx="10"/>
          </p:nvPr>
        </p:nvSpPr>
        <p:spPr/>
        <p:txBody>
          <a:bodyPr/>
          <a:lstStyle>
            <a:lvl1pPr>
              <a:defRPr/>
            </a:lvl1pPr>
          </a:lstStyle>
          <a:p>
            <a:fld id="{98C51CD5-7E81-42D6-B847-227155BE7844}" type="slidenum">
              <a:rPr lang="nl-NL" smtClean="0"/>
              <a:t>‹nr.›</a:t>
            </a:fld>
            <a:endParaRPr lang="nl-NL"/>
          </a:p>
        </p:txBody>
      </p:sp>
    </p:spTree>
    <p:extLst>
      <p:ext uri="{BB962C8B-B14F-4D97-AF65-F5344CB8AC3E}">
        <p14:creationId xmlns:p14="http://schemas.microsoft.com/office/powerpoint/2010/main" val="43709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5"/>
          <p:cNvSpPr>
            <a:spLocks noGrp="1"/>
          </p:cNvSpPr>
          <p:nvPr>
            <p:ph type="sldNum" sz="quarter" idx="10"/>
          </p:nvPr>
        </p:nvSpPr>
        <p:spPr/>
        <p:txBody>
          <a:bodyPr/>
          <a:lstStyle>
            <a:lvl1pPr>
              <a:defRPr/>
            </a:lvl1pPr>
          </a:lstStyle>
          <a:p>
            <a:fld id="{98C51CD5-7E81-42D6-B847-227155BE7844}" type="slidenum">
              <a:rPr lang="nl-NL" smtClean="0"/>
              <a:t>‹nr.›</a:t>
            </a:fld>
            <a:endParaRPr lang="nl-NL"/>
          </a:p>
        </p:txBody>
      </p:sp>
    </p:spTree>
    <p:extLst>
      <p:ext uri="{BB962C8B-B14F-4D97-AF65-F5344CB8AC3E}">
        <p14:creationId xmlns:p14="http://schemas.microsoft.com/office/powerpoint/2010/main" val="40768209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17-01-2022</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17-01-2022</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88915408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a:solidFill>
                  <a:srgbClr val="B8A1FF"/>
                </a:solidFill>
                <a:latin typeface="Arial" panose="020B0604020202020204" pitchFamily="34" charset="0"/>
                <a:cs typeface="Arial" panose="020B0604020202020204" pitchFamily="34" charset="0"/>
              </a:rPr>
              <a:t>Kick off ontwerpfase</a:t>
            </a:r>
          </a:p>
        </p:txBody>
      </p:sp>
      <p:sp>
        <p:nvSpPr>
          <p:cNvPr id="5" name="Tijdelijke aanduiding voor inhoud 5">
            <a:extLst>
              <a:ext uri="{FF2B5EF4-FFF2-40B4-BE49-F238E27FC236}">
                <a16:creationId xmlns:a16="http://schemas.microsoft.com/office/drawing/2014/main" id="{D3700955-4AB3-462E-A398-76CFA58BDAB0}"/>
              </a:ext>
            </a:extLst>
          </p:cNvPr>
          <p:cNvSpPr txBox="1">
            <a:spLocks/>
          </p:cNvSpPr>
          <p:nvPr/>
        </p:nvSpPr>
        <p:spPr>
          <a:xfrm>
            <a:off x="8733347" y="1736252"/>
            <a:ext cx="2562138" cy="203280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200" b="1">
                <a:solidFill>
                  <a:srgbClr val="000644"/>
                </a:solidFill>
                <a:latin typeface="Arial" panose="020B0604020202020204" pitchFamily="34" charset="0"/>
                <a:cs typeface="Arial" panose="020B0604020202020204" pitchFamily="34" charset="0"/>
              </a:rPr>
              <a:t>IBS Thema</a:t>
            </a:r>
          </a:p>
          <a:p>
            <a:pPr>
              <a:buFont typeface="Wingdings" panose="05000000000000000000" pitchFamily="2" charset="2"/>
              <a:buChar char="q"/>
            </a:pPr>
            <a:r>
              <a:rPr lang="nl-NL" sz="1200">
                <a:solidFill>
                  <a:schemeClr val="bg2">
                    <a:lumMod val="75000"/>
                  </a:schemeClr>
                </a:solidFill>
                <a:latin typeface="Arial" panose="020B0604020202020204" pitchFamily="34" charset="0"/>
                <a:cs typeface="Arial" panose="020B0604020202020204" pitchFamily="34" charset="0"/>
              </a:rPr>
              <a:t> Missie en visie</a:t>
            </a:r>
          </a:p>
          <a:p>
            <a:pPr>
              <a:buFont typeface="Wingdings" panose="05000000000000000000" pitchFamily="2" charset="2"/>
              <a:buChar char="q"/>
            </a:pPr>
            <a:r>
              <a:rPr lang="nl-NL" sz="1200">
                <a:solidFill>
                  <a:schemeClr val="bg1">
                    <a:lumMod val="65000"/>
                  </a:schemeClr>
                </a:solidFill>
                <a:latin typeface="Arial"/>
                <a:cs typeface="Arial"/>
              </a:rPr>
              <a:t> Nieuwe economie</a:t>
            </a:r>
          </a:p>
          <a:p>
            <a:pPr>
              <a:buFont typeface="Wingdings" panose="05000000000000000000" pitchFamily="2" charset="2"/>
              <a:buChar char="q"/>
            </a:pPr>
            <a:r>
              <a:rPr lang="nl-NL" sz="1200">
                <a:solidFill>
                  <a:schemeClr val="bg1">
                    <a:lumMod val="65000"/>
                  </a:schemeClr>
                </a:solidFill>
                <a:latin typeface="Arial" panose="020B0604020202020204" pitchFamily="34" charset="0"/>
                <a:cs typeface="Arial" panose="020B0604020202020204" pitchFamily="34" charset="0"/>
              </a:rPr>
              <a:t> </a:t>
            </a:r>
            <a:r>
              <a:rPr lang="nl-NL" sz="1200" err="1">
                <a:solidFill>
                  <a:schemeClr val="bg1">
                    <a:lumMod val="65000"/>
                  </a:schemeClr>
                </a:solidFill>
                <a:latin typeface="Arial" panose="020B0604020202020204" pitchFamily="34" charset="0"/>
                <a:cs typeface="Arial" panose="020B0604020202020204" pitchFamily="34" charset="0"/>
              </a:rPr>
              <a:t>Qredits</a:t>
            </a:r>
            <a:endParaRPr lang="nl-NL" sz="1200">
              <a:solidFill>
                <a:schemeClr val="bg1">
                  <a:lumMod val="65000"/>
                </a:schemeClr>
              </a:solidFill>
              <a:latin typeface="Arial" panose="020B0604020202020204" pitchFamily="34" charset="0"/>
              <a:cs typeface="Arial" panose="020B0604020202020204" pitchFamily="34" charset="0"/>
            </a:endParaRPr>
          </a:p>
          <a:p>
            <a:pPr>
              <a:buFont typeface="Wingdings" pitchFamily="2" charset="2"/>
              <a:buChar char="ü"/>
            </a:pPr>
            <a:r>
              <a:rPr lang="nl-NL" sz="1200" b="1">
                <a:solidFill>
                  <a:srgbClr val="000644"/>
                </a:solidFill>
                <a:latin typeface="Arial" panose="020B0604020202020204" pitchFamily="34" charset="0"/>
                <a:cs typeface="Arial" panose="020B0604020202020204" pitchFamily="34" charset="0"/>
              </a:rPr>
              <a:t> Business Model Canvas</a:t>
            </a:r>
          </a:p>
          <a:p>
            <a:pPr>
              <a:buFont typeface="Wingdings" panose="05000000000000000000" pitchFamily="2" charset="2"/>
              <a:buChar char="q"/>
            </a:pPr>
            <a:r>
              <a:rPr lang="nl-NL" sz="1200">
                <a:solidFill>
                  <a:schemeClr val="bg1">
                    <a:lumMod val="65000"/>
                  </a:schemeClr>
                </a:solidFill>
                <a:latin typeface="Arial" panose="020B0604020202020204" pitchFamily="34" charset="0"/>
                <a:cs typeface="Arial" panose="020B0604020202020204" pitchFamily="34" charset="0"/>
              </a:rPr>
              <a:t> Financieel management</a:t>
            </a: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1915405" y="1729015"/>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800" b="1">
                <a:solidFill>
                  <a:srgbClr val="000644"/>
                </a:solidFill>
                <a:latin typeface="Arial" panose="020B0604020202020204" pitchFamily="34" charset="0"/>
                <a:cs typeface="Arial" panose="020B0604020202020204" pitchFamily="34" charset="0"/>
              </a:rPr>
              <a:t>Begrippen</a:t>
            </a:r>
          </a:p>
          <a:p>
            <a:pPr>
              <a:buFont typeface="Wingdings" panose="05000000000000000000" pitchFamily="2" charset="2"/>
              <a:buChar char="ü"/>
            </a:pPr>
            <a:r>
              <a:rPr lang="nl-NL" sz="1800">
                <a:latin typeface="Arial" panose="020B0604020202020204" pitchFamily="34" charset="0"/>
                <a:cs typeface="Arial" panose="020B0604020202020204" pitchFamily="34" charset="0"/>
              </a:rPr>
              <a:t>SDP-model</a:t>
            </a:r>
          </a:p>
          <a:p>
            <a:pPr>
              <a:buFont typeface="Wingdings" panose="05000000000000000000" pitchFamily="2" charset="2"/>
              <a:buChar char="ü"/>
            </a:pPr>
            <a:r>
              <a:rPr lang="nl-NL" sz="1800">
                <a:latin typeface="Arial" panose="020B0604020202020204" pitchFamily="34" charset="0"/>
                <a:cs typeface="Arial" panose="020B0604020202020204" pitchFamily="34" charset="0"/>
              </a:rPr>
              <a:t>Pretotyping</a:t>
            </a:r>
          </a:p>
          <a:p>
            <a:pPr>
              <a:buFont typeface="Wingdings" panose="05000000000000000000" pitchFamily="2" charset="2"/>
              <a:buChar char="ü"/>
            </a:pPr>
            <a:r>
              <a:rPr lang="nl-NL" sz="1800">
                <a:latin typeface="Arial" panose="020B0604020202020204" pitchFamily="34" charset="0"/>
                <a:cs typeface="Arial" panose="020B0604020202020204" pitchFamily="34" charset="0"/>
              </a:rPr>
              <a:t>Conceptontwerp</a:t>
            </a:r>
          </a:p>
          <a:p>
            <a:pPr>
              <a:buFont typeface="Wingdings" panose="05000000000000000000" pitchFamily="2" charset="2"/>
              <a:buChar char="ü"/>
            </a:pPr>
            <a:endParaRPr lang="nl-NL" sz="1800">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2833360103"/>
              </p:ext>
            </p:extLst>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1" kern="1200">
                          <a:solidFill>
                            <a:schemeClr val="bg2">
                              <a:lumMod val="90000"/>
                            </a:schemeClr>
                          </a:solidFill>
                          <a:latin typeface="+mn-lt"/>
                          <a:ea typeface="+mn-ea"/>
                          <a:cs typeface="+mn-cs"/>
                        </a:rPr>
                        <a:t>Week 1</a:t>
                      </a:r>
                    </a:p>
                  </a:txBody>
                  <a:tcPr anchor="ctr"/>
                </a:tc>
                <a:tc>
                  <a:txBody>
                    <a:bodyPr/>
                    <a:lstStyle/>
                    <a:p>
                      <a:pPr marL="0" algn="ctr" defTabSz="914400" rtl="0" eaLnBrk="1" latinLnBrk="0" hangingPunct="1"/>
                      <a:r>
                        <a:rPr lang="nl-NL" sz="1200" b="1" kern="1200">
                          <a:solidFill>
                            <a:schemeClr val="bg2">
                              <a:lumMod val="90000"/>
                            </a:schemeClr>
                          </a:solidFill>
                          <a:latin typeface="+mn-lt"/>
                          <a:ea typeface="+mn-ea"/>
                          <a:cs typeface="+mn-cs"/>
                        </a:rPr>
                        <a:t>Week 2</a:t>
                      </a:r>
                    </a:p>
                  </a:txBody>
                  <a:tcPr anchor="ctr"/>
                </a:tc>
                <a:tc>
                  <a:txBody>
                    <a:bodyPr/>
                    <a:lstStyle/>
                    <a:p>
                      <a:pPr algn="ctr"/>
                      <a:r>
                        <a:rPr lang="nl-NL" sz="1200" b="1" kern="1200">
                          <a:solidFill>
                            <a:schemeClr val="bg1">
                              <a:lumMod val="85000"/>
                            </a:schemeClr>
                          </a:solidFill>
                        </a:rPr>
                        <a:t>Week 3</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latin typeface="+mn-lt"/>
                          <a:ea typeface="+mn-ea"/>
                          <a:cs typeface="+mn-cs"/>
                        </a:rPr>
                        <a:t>Week 4</a:t>
                      </a:r>
                    </a:p>
                  </a:txBody>
                  <a:tcPr anchor="ctr"/>
                </a:tc>
                <a:tc>
                  <a:txBody>
                    <a:bodyPr/>
                    <a:lstStyle/>
                    <a:p>
                      <a:pPr algn="ctr"/>
                      <a:r>
                        <a:rPr lang="nl-NL" sz="1200" b="1" kern="1200">
                          <a:solidFill>
                            <a:srgbClr val="000644"/>
                          </a:solidFill>
                          <a:latin typeface="+mn-lt"/>
                          <a:ea typeface="+mn-ea"/>
                          <a:cs typeface="+mn-cs"/>
                        </a:rPr>
                        <a:t>Week 5</a:t>
                      </a:r>
                    </a:p>
                  </a:txBody>
                  <a:tcPr anchor="ctr"/>
                </a:tc>
                <a:tc>
                  <a:txBody>
                    <a:bodyPr/>
                    <a:lstStyle/>
                    <a:p>
                      <a:pPr algn="ctr"/>
                      <a:r>
                        <a:rPr lang="nl-NL" sz="1200">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8" name="Afbeelding 7">
            <a:extLst>
              <a:ext uri="{FF2B5EF4-FFF2-40B4-BE49-F238E27FC236}">
                <a16:creationId xmlns:a16="http://schemas.microsoft.com/office/drawing/2014/main" id="{272DB993-96F3-4002-941E-7B94050E84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112"/>
          <a:stretch/>
        </p:blipFill>
        <p:spPr>
          <a:xfrm>
            <a:off x="896515" y="1736252"/>
            <a:ext cx="836782" cy="701959"/>
          </a:xfrm>
          <a:prstGeom prst="rect">
            <a:avLst/>
          </a:prstGeom>
        </p:spPr>
      </p:pic>
      <p:sp>
        <p:nvSpPr>
          <p:cNvPr id="10" name="Tijdelijke aanduiding voor inhoud 5">
            <a:extLst>
              <a:ext uri="{FF2B5EF4-FFF2-40B4-BE49-F238E27FC236}">
                <a16:creationId xmlns:a16="http://schemas.microsoft.com/office/drawing/2014/main" id="{60253159-9685-4938-B8A7-8D90D4ABB2F1}"/>
              </a:ext>
            </a:extLst>
          </p:cNvPr>
          <p:cNvSpPr txBox="1">
            <a:spLocks/>
          </p:cNvSpPr>
          <p:nvPr/>
        </p:nvSpPr>
        <p:spPr bwMode="auto">
          <a:xfrm>
            <a:off x="8733347" y="4128719"/>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200" b="1">
                <a:solidFill>
                  <a:srgbClr val="000644"/>
                </a:solidFill>
                <a:latin typeface="Arial" panose="020B0604020202020204" pitchFamily="34" charset="0"/>
                <a:cs typeface="Arial" panose="020B0604020202020204" pitchFamily="34" charset="0"/>
              </a:rPr>
              <a:t>IBS Toetsing</a:t>
            </a:r>
          </a:p>
          <a:p>
            <a:pPr>
              <a:buFont typeface="Wingdings" pitchFamily="2" charset="2"/>
              <a:buChar char="q"/>
            </a:pPr>
            <a:r>
              <a:rPr lang="nl-NL" sz="1200">
                <a:solidFill>
                  <a:schemeClr val="bg2">
                    <a:lumMod val="75000"/>
                  </a:schemeClr>
                </a:solidFill>
                <a:latin typeface="Arial" panose="020B0604020202020204" pitchFamily="34" charset="0"/>
                <a:cs typeface="Arial" panose="020B0604020202020204" pitchFamily="34" charset="0"/>
              </a:rPr>
              <a:t> Kennistoets</a:t>
            </a:r>
          </a:p>
          <a:p>
            <a:pPr>
              <a:buFont typeface="Wingdings" panose="05000000000000000000" pitchFamily="2" charset="2"/>
              <a:buChar char="ü"/>
            </a:pPr>
            <a:r>
              <a:rPr lang="nl-NL" sz="1200" b="1">
                <a:latin typeface="Arial" panose="020B0604020202020204" pitchFamily="34" charset="0"/>
                <a:cs typeface="Arial" panose="020B0604020202020204" pitchFamily="34" charset="0"/>
              </a:rPr>
              <a:t> Ondernemersverslag</a:t>
            </a:r>
          </a:p>
          <a:p>
            <a:pPr>
              <a:buFont typeface="Wingdings" panose="05000000000000000000" pitchFamily="2" charset="2"/>
              <a:buChar char="q"/>
            </a:pPr>
            <a:r>
              <a:rPr lang="nl-NL" sz="1200">
                <a:solidFill>
                  <a:schemeClr val="bg1">
                    <a:lumMod val="65000"/>
                  </a:schemeClr>
                </a:solidFill>
                <a:latin typeface="Arial" panose="020B0604020202020204" pitchFamily="34" charset="0"/>
                <a:cs typeface="Arial" panose="020B0604020202020204" pitchFamily="34" charset="0"/>
              </a:rPr>
              <a:t> Podcast</a:t>
            </a:r>
          </a:p>
        </p:txBody>
      </p:sp>
      <p:pic>
        <p:nvPicPr>
          <p:cNvPr id="11" name="Afbeelding 10">
            <a:extLst>
              <a:ext uri="{FF2B5EF4-FFF2-40B4-BE49-F238E27FC236}">
                <a16:creationId xmlns:a16="http://schemas.microsoft.com/office/drawing/2014/main" id="{A72F2EFB-702C-4409-A49D-663AAFCEF8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spTree>
    <p:extLst>
      <p:ext uri="{BB962C8B-B14F-4D97-AF65-F5344CB8AC3E}">
        <p14:creationId xmlns:p14="http://schemas.microsoft.com/office/powerpoint/2010/main" val="2859079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94293-1257-3A44-9773-821DA0271A2E}"/>
              </a:ext>
            </a:extLst>
          </p:cNvPr>
          <p:cNvSpPr>
            <a:spLocks noGrp="1"/>
          </p:cNvSpPr>
          <p:nvPr>
            <p:ph type="title"/>
          </p:nvPr>
        </p:nvSpPr>
        <p:spPr/>
        <p:txBody>
          <a:bodyPr/>
          <a:lstStyle/>
          <a:p>
            <a:endParaRPr lang="nl-NL"/>
          </a:p>
        </p:txBody>
      </p:sp>
      <p:pic>
        <p:nvPicPr>
          <p:cNvPr id="4" name="Afbeelding 3" descr="Afbeelding met tekst&#10;&#10;Automatisch gegenereerde beschrijving">
            <a:extLst>
              <a:ext uri="{FF2B5EF4-FFF2-40B4-BE49-F238E27FC236}">
                <a16:creationId xmlns:a16="http://schemas.microsoft.com/office/drawing/2014/main" id="{24837784-7CB0-5A4F-97BA-C2B22D8A6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87"/>
            <a:ext cx="12192000" cy="6839626"/>
          </a:xfrm>
          <a:prstGeom prst="rect">
            <a:avLst/>
          </a:prstGeom>
        </p:spPr>
      </p:pic>
      <p:pic>
        <p:nvPicPr>
          <p:cNvPr id="5" name="Afbeelding 4">
            <a:extLst>
              <a:ext uri="{FF2B5EF4-FFF2-40B4-BE49-F238E27FC236}">
                <a16:creationId xmlns:a16="http://schemas.microsoft.com/office/drawing/2014/main" id="{63FE06BA-D079-FF4B-BB97-50DCEBDE8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38" y="494506"/>
            <a:ext cx="3517900" cy="1066800"/>
          </a:xfrm>
          <a:prstGeom prst="rect">
            <a:avLst/>
          </a:prstGeom>
        </p:spPr>
      </p:pic>
    </p:spTree>
    <p:extLst>
      <p:ext uri="{BB962C8B-B14F-4D97-AF65-F5344CB8AC3E}">
        <p14:creationId xmlns:p14="http://schemas.microsoft.com/office/powerpoint/2010/main" val="3885910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C65AB7-7101-9B4E-9CFE-749441285A42}"/>
              </a:ext>
            </a:extLst>
          </p:cNvPr>
          <p:cNvSpPr>
            <a:spLocks noGrp="1"/>
          </p:cNvSpPr>
          <p:nvPr>
            <p:ph type="title"/>
          </p:nvPr>
        </p:nvSpPr>
        <p:spPr/>
        <p:txBody>
          <a:bodyPr/>
          <a:lstStyle/>
          <a:p>
            <a:endParaRPr lang="nl-NL"/>
          </a:p>
        </p:txBody>
      </p:sp>
      <p:pic>
        <p:nvPicPr>
          <p:cNvPr id="4" name="Afbeelding 3" descr="Afbeelding met tekst&#10;&#10;Automatisch gegenereerde beschrijving">
            <a:extLst>
              <a:ext uri="{FF2B5EF4-FFF2-40B4-BE49-F238E27FC236}">
                <a16:creationId xmlns:a16="http://schemas.microsoft.com/office/drawing/2014/main" id="{01932300-3DF1-F54B-B5DE-812459013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1" y="0"/>
            <a:ext cx="12167977" cy="6858000"/>
          </a:xfrm>
          <a:prstGeom prst="rect">
            <a:avLst/>
          </a:prstGeom>
        </p:spPr>
      </p:pic>
    </p:spTree>
    <p:extLst>
      <p:ext uri="{BB962C8B-B14F-4D97-AF65-F5344CB8AC3E}">
        <p14:creationId xmlns:p14="http://schemas.microsoft.com/office/powerpoint/2010/main" val="117816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D3E45-ECE5-BE49-9B25-34A55249FA4B}"/>
              </a:ext>
            </a:extLst>
          </p:cNvPr>
          <p:cNvSpPr>
            <a:spLocks noGrp="1"/>
          </p:cNvSpPr>
          <p:nvPr>
            <p:ph type="title"/>
          </p:nvPr>
        </p:nvSpPr>
        <p:spPr/>
        <p:txBody>
          <a:bodyPr/>
          <a:lstStyle/>
          <a:p>
            <a:endParaRPr lang="nl-NL"/>
          </a:p>
        </p:txBody>
      </p:sp>
      <p:pic>
        <p:nvPicPr>
          <p:cNvPr id="4" name="Afbeelding 3" descr="Afbeelding met tekst&#10;&#10;Automatisch gegenereerde beschrijving">
            <a:extLst>
              <a:ext uri="{FF2B5EF4-FFF2-40B4-BE49-F238E27FC236}">
                <a16:creationId xmlns:a16="http://schemas.microsoft.com/office/drawing/2014/main" id="{2909EA31-77B3-A740-991F-4770BED464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2" y="0"/>
            <a:ext cx="12144015" cy="6858000"/>
          </a:xfrm>
          <a:prstGeom prst="rect">
            <a:avLst/>
          </a:prstGeom>
        </p:spPr>
      </p:pic>
    </p:spTree>
    <p:extLst>
      <p:ext uri="{BB962C8B-B14F-4D97-AF65-F5344CB8AC3E}">
        <p14:creationId xmlns:p14="http://schemas.microsoft.com/office/powerpoint/2010/main" val="793878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B83422-FAC9-2B43-BB47-B409A4968CF8}"/>
              </a:ext>
            </a:extLst>
          </p:cNvPr>
          <p:cNvSpPr>
            <a:spLocks noGrp="1"/>
          </p:cNvSpPr>
          <p:nvPr>
            <p:ph type="title"/>
          </p:nvPr>
        </p:nvSpPr>
        <p:spPr/>
        <p:txBody>
          <a:bodyPr/>
          <a:lstStyle/>
          <a:p>
            <a:endParaRPr lang="nl-NL"/>
          </a:p>
        </p:txBody>
      </p:sp>
      <p:pic>
        <p:nvPicPr>
          <p:cNvPr id="4" name="Afbeelding 3" descr="Afbeelding met tekst&#10;&#10;Automatisch gegenereerde beschrijving">
            <a:extLst>
              <a:ext uri="{FF2B5EF4-FFF2-40B4-BE49-F238E27FC236}">
                <a16:creationId xmlns:a16="http://schemas.microsoft.com/office/drawing/2014/main" id="{822D203D-E0A6-974B-BA9C-27F80714B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4" y="0"/>
            <a:ext cx="12152652" cy="6858000"/>
          </a:xfrm>
          <a:prstGeom prst="rect">
            <a:avLst/>
          </a:prstGeom>
        </p:spPr>
      </p:pic>
    </p:spTree>
    <p:extLst>
      <p:ext uri="{BB962C8B-B14F-4D97-AF65-F5344CB8AC3E}">
        <p14:creationId xmlns:p14="http://schemas.microsoft.com/office/powerpoint/2010/main" val="3411542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4E63A1-E3C8-0A44-937B-B5E3C0AD3A04}"/>
              </a:ext>
            </a:extLst>
          </p:cNvPr>
          <p:cNvSpPr>
            <a:spLocks noGrp="1"/>
          </p:cNvSpPr>
          <p:nvPr>
            <p:ph type="title"/>
          </p:nvPr>
        </p:nvSpPr>
        <p:spPr/>
        <p:txBody>
          <a:bodyPr/>
          <a:lstStyle/>
          <a:p>
            <a:endParaRPr lang="nl-NL"/>
          </a:p>
        </p:txBody>
      </p:sp>
      <p:pic>
        <p:nvPicPr>
          <p:cNvPr id="4" name="Afbeelding 3" descr="Afbeelding met tekst&#10;&#10;Automatisch gegenereerde beschrijving">
            <a:extLst>
              <a:ext uri="{FF2B5EF4-FFF2-40B4-BE49-F238E27FC236}">
                <a16:creationId xmlns:a16="http://schemas.microsoft.com/office/drawing/2014/main" id="{EC135ED0-4416-A244-909D-764F0C207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 y="0"/>
            <a:ext cx="12174682" cy="6858000"/>
          </a:xfrm>
          <a:prstGeom prst="rect">
            <a:avLst/>
          </a:prstGeom>
        </p:spPr>
      </p:pic>
    </p:spTree>
    <p:extLst>
      <p:ext uri="{BB962C8B-B14F-4D97-AF65-F5344CB8AC3E}">
        <p14:creationId xmlns:p14="http://schemas.microsoft.com/office/powerpoint/2010/main" val="2154129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3B3A47-504F-954C-88D5-377679E14D8E}"/>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232E674F-B403-7244-A971-E6781CCF4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64"/>
            <a:ext cx="12192000" cy="6848272"/>
          </a:xfrm>
          <a:prstGeom prst="rect">
            <a:avLst/>
          </a:prstGeom>
        </p:spPr>
      </p:pic>
    </p:spTree>
    <p:extLst>
      <p:ext uri="{BB962C8B-B14F-4D97-AF65-F5344CB8AC3E}">
        <p14:creationId xmlns:p14="http://schemas.microsoft.com/office/powerpoint/2010/main" val="994220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07C8B-A761-A54D-AA89-5E78F7696CCB}"/>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BCB7B878-C3E0-8C4F-842C-F2462DCA8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5"/>
            <a:ext cx="12192000" cy="6854209"/>
          </a:xfrm>
          <a:prstGeom prst="rect">
            <a:avLst/>
          </a:prstGeom>
        </p:spPr>
      </p:pic>
    </p:spTree>
    <p:extLst>
      <p:ext uri="{BB962C8B-B14F-4D97-AF65-F5344CB8AC3E}">
        <p14:creationId xmlns:p14="http://schemas.microsoft.com/office/powerpoint/2010/main" val="2881366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35969-17EC-7248-865D-037D1DDFB6D2}"/>
              </a:ext>
            </a:extLst>
          </p:cNvPr>
          <p:cNvSpPr>
            <a:spLocks noGrp="1"/>
          </p:cNvSpPr>
          <p:nvPr>
            <p:ph type="title"/>
          </p:nvPr>
        </p:nvSpPr>
        <p:spPr/>
        <p:txBody>
          <a:bodyPr/>
          <a:lstStyle/>
          <a:p>
            <a:endParaRPr lang="nl-NL"/>
          </a:p>
        </p:txBody>
      </p:sp>
      <p:pic>
        <p:nvPicPr>
          <p:cNvPr id="4" name="Afbeelding 3" descr="Afbeelding met tekst, elektronica, schermafbeelding&#10;&#10;Automatisch gegenereerde beschrijving">
            <a:extLst>
              <a:ext uri="{FF2B5EF4-FFF2-40B4-BE49-F238E27FC236}">
                <a16:creationId xmlns:a16="http://schemas.microsoft.com/office/drawing/2014/main" id="{8797E418-ACB4-A648-97CC-D34F7C43F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 y="0"/>
            <a:ext cx="12174682" cy="6858000"/>
          </a:xfrm>
          <a:prstGeom prst="rect">
            <a:avLst/>
          </a:prstGeom>
        </p:spPr>
      </p:pic>
    </p:spTree>
    <p:extLst>
      <p:ext uri="{BB962C8B-B14F-4D97-AF65-F5344CB8AC3E}">
        <p14:creationId xmlns:p14="http://schemas.microsoft.com/office/powerpoint/2010/main" val="3667757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400" b="1">
                <a:solidFill>
                  <a:srgbClr val="B8A1FF"/>
                </a:solidFill>
                <a:latin typeface="Arial" panose="020B0604020202020204" pitchFamily="34" charset="0"/>
                <a:cs typeface="Arial" panose="020B0604020202020204" pitchFamily="34" charset="0"/>
              </a:rPr>
              <a:t>Opdracht </a:t>
            </a:r>
            <a:endParaRPr lang="nl-NL" sz="4400">
              <a:solidFill>
                <a:srgbClr val="B8A1FF"/>
              </a:solidFill>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1" kern="1200">
                          <a:solidFill>
                            <a:schemeClr val="bg2">
                              <a:lumMod val="90000"/>
                            </a:schemeClr>
                          </a:solidFill>
                          <a:latin typeface="+mn-lt"/>
                          <a:ea typeface="+mn-ea"/>
                          <a:cs typeface="+mn-cs"/>
                        </a:rPr>
                        <a:t>Week 1</a:t>
                      </a:r>
                    </a:p>
                  </a:txBody>
                  <a:tcPr anchor="ctr"/>
                </a:tc>
                <a:tc>
                  <a:txBody>
                    <a:bodyPr/>
                    <a:lstStyle/>
                    <a:p>
                      <a:pPr marL="0" algn="ctr" defTabSz="914400" rtl="0" eaLnBrk="1" latinLnBrk="0" hangingPunct="1"/>
                      <a:r>
                        <a:rPr lang="nl-NL" sz="1200" b="1" kern="1200">
                          <a:solidFill>
                            <a:schemeClr val="bg1">
                              <a:lumMod val="75000"/>
                            </a:schemeClr>
                          </a:solidFill>
                          <a:latin typeface="+mn-lt"/>
                          <a:ea typeface="+mn-ea"/>
                          <a:cs typeface="+mn-cs"/>
                        </a:rPr>
                        <a:t>Week 2</a:t>
                      </a:r>
                    </a:p>
                  </a:txBody>
                  <a:tcPr anchor="ctr"/>
                </a:tc>
                <a:tc>
                  <a:txBody>
                    <a:bodyPr/>
                    <a:lstStyle/>
                    <a:p>
                      <a:pPr algn="ctr"/>
                      <a:r>
                        <a:rPr lang="nl-NL" sz="1200" b="1" kern="1200">
                          <a:solidFill>
                            <a:schemeClr val="bg1">
                              <a:lumMod val="85000"/>
                            </a:schemeClr>
                          </a:solidFill>
                        </a:rPr>
                        <a:t>Week 3</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latin typeface="+mn-lt"/>
                          <a:ea typeface="+mn-ea"/>
                          <a:cs typeface="+mn-cs"/>
                        </a:rPr>
                        <a:t>Week 4</a:t>
                      </a:r>
                    </a:p>
                  </a:txBody>
                  <a:tcPr anchor="ctr"/>
                </a:tc>
                <a:tc>
                  <a:txBody>
                    <a:bodyPr/>
                    <a:lstStyle/>
                    <a:p>
                      <a:pPr algn="ctr"/>
                      <a:r>
                        <a:rPr lang="nl-NL" sz="1200" b="1" kern="1200">
                          <a:solidFill>
                            <a:srgbClr val="000644"/>
                          </a:solidFill>
                          <a:latin typeface="+mn-lt"/>
                          <a:ea typeface="+mn-ea"/>
                          <a:cs typeface="+mn-cs"/>
                        </a:rPr>
                        <a:t>Week 5</a:t>
                      </a:r>
                    </a:p>
                  </a:txBody>
                  <a:tcPr anchor="ctr"/>
                </a:tc>
                <a:tc>
                  <a:txBody>
                    <a:bodyPr/>
                    <a:lstStyle/>
                    <a:p>
                      <a:pPr algn="ctr"/>
                      <a:r>
                        <a:rPr lang="nl-NL" sz="1200">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sp>
        <p:nvSpPr>
          <p:cNvPr id="12" name="Tijdelijke aanduiding voor tekst 2">
            <a:extLst>
              <a:ext uri="{FF2B5EF4-FFF2-40B4-BE49-F238E27FC236}">
                <a16:creationId xmlns:a16="http://schemas.microsoft.com/office/drawing/2014/main" id="{EEE98EE3-D401-45BE-9D47-6E80BEAC2669}"/>
              </a:ext>
            </a:extLst>
          </p:cNvPr>
          <p:cNvSpPr txBox="1">
            <a:spLocks/>
          </p:cNvSpPr>
          <p:nvPr/>
        </p:nvSpPr>
        <p:spPr>
          <a:xfrm>
            <a:off x="2032961" y="1690688"/>
            <a:ext cx="8965006" cy="4419599"/>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Font typeface="Arial" panose="020B0604020202020204" pitchFamily="34" charset="0"/>
              <a:buNone/>
            </a:pPr>
            <a:r>
              <a:rPr lang="nl-NL" b="1">
                <a:solidFill>
                  <a:srgbClr val="000644"/>
                </a:solidFill>
              </a:rPr>
              <a:t>Hoe: </a:t>
            </a:r>
            <a:r>
              <a:rPr lang="nl-NL" i="1">
                <a:solidFill>
                  <a:srgbClr val="000644"/>
                </a:solidFill>
              </a:rPr>
              <a:t>IBS groep</a:t>
            </a:r>
          </a:p>
          <a:p>
            <a:pPr marL="0" indent="0">
              <a:spcAft>
                <a:spcPts val="800"/>
              </a:spcAft>
              <a:buFont typeface="Arial" panose="020B0604020202020204" pitchFamily="34" charset="0"/>
              <a:buNone/>
            </a:pPr>
            <a:r>
              <a:rPr lang="nl-NL" b="1">
                <a:solidFill>
                  <a:srgbClr val="000644"/>
                </a:solidFill>
              </a:rPr>
              <a:t>Hulp</a:t>
            </a:r>
            <a:r>
              <a:rPr lang="nl-NL">
                <a:solidFill>
                  <a:srgbClr val="000644"/>
                </a:solidFill>
              </a:rPr>
              <a:t>: </a:t>
            </a:r>
            <a:r>
              <a:rPr lang="nl-NL" sz="2900" i="1">
                <a:solidFill>
                  <a:srgbClr val="000644"/>
                </a:solidFill>
              </a:rPr>
              <a:t>Deze PowerPoint/ Hand-out, Romy &amp; Thomas </a:t>
            </a:r>
            <a:r>
              <a:rPr lang="nl-NL" sz="2900" i="1">
                <a:solidFill>
                  <a:srgbClr val="000644"/>
                </a:solidFill>
                <a:sym typeface="Wingdings" pitchFamily="2" charset="2"/>
              </a:rPr>
              <a:t></a:t>
            </a:r>
            <a:endParaRPr lang="nl-NL" sz="2900" i="1">
              <a:solidFill>
                <a:srgbClr val="000644"/>
              </a:solidFill>
            </a:endParaRPr>
          </a:p>
          <a:p>
            <a:pPr marL="0" indent="0">
              <a:spcAft>
                <a:spcPts val="800"/>
              </a:spcAft>
              <a:buFont typeface="Arial" panose="020B0604020202020204" pitchFamily="34" charset="0"/>
              <a:buNone/>
            </a:pPr>
            <a:r>
              <a:rPr lang="nl-NL" b="1"/>
              <a:t>Uitkomst: </a:t>
            </a:r>
            <a:r>
              <a:rPr lang="nl-NL" i="1">
                <a:solidFill>
                  <a:srgbClr val="000644"/>
                </a:solidFill>
              </a:rPr>
              <a:t>Het concrete product/ dienst uitgeschreven en gevisualiseerd door een pretotype. </a:t>
            </a:r>
          </a:p>
          <a:p>
            <a:pPr marL="0" indent="0">
              <a:spcAft>
                <a:spcPts val="800"/>
              </a:spcAft>
              <a:buFont typeface="Arial" panose="020B0604020202020204" pitchFamily="34" charset="0"/>
              <a:buNone/>
            </a:pPr>
            <a:r>
              <a:rPr lang="nl-NL" b="1"/>
              <a:t>Tijd:</a:t>
            </a:r>
            <a:r>
              <a:rPr lang="nl-NL"/>
              <a:t> </a:t>
            </a:r>
            <a:r>
              <a:rPr lang="nl-NL" i="1">
                <a:solidFill>
                  <a:srgbClr val="000644"/>
                </a:solidFill>
              </a:rPr>
              <a:t>De hele les</a:t>
            </a:r>
          </a:p>
          <a:p>
            <a:pPr marL="0" indent="0">
              <a:spcAft>
                <a:spcPts val="800"/>
              </a:spcAft>
              <a:buFont typeface="Arial" panose="020B0604020202020204" pitchFamily="34" charset="0"/>
              <a:buNone/>
            </a:pPr>
            <a:r>
              <a:rPr lang="nl-NL" b="1"/>
              <a:t>Klaar: </a:t>
            </a:r>
            <a:r>
              <a:rPr lang="nl-NL" i="1">
                <a:solidFill>
                  <a:srgbClr val="000644"/>
                </a:solidFill>
              </a:rPr>
              <a:t>Schrijf je extra service uit, hoe pak je dit aan? </a:t>
            </a:r>
            <a:r>
              <a:rPr lang="nl-NL" i="1">
                <a:solidFill>
                  <a:srgbClr val="000644"/>
                </a:solidFill>
                <a:sym typeface="Wingdings" pitchFamily="2" charset="2"/>
              </a:rPr>
              <a:t> </a:t>
            </a:r>
            <a:r>
              <a:rPr lang="nl-NL" i="1">
                <a:solidFill>
                  <a:srgbClr val="000644"/>
                </a:solidFill>
              </a:rPr>
              <a:t> Communicatiekanalen, tone of voice, extra service.</a:t>
            </a:r>
          </a:p>
          <a:p>
            <a:pPr marL="0" indent="0">
              <a:spcAft>
                <a:spcPts val="800"/>
              </a:spcAft>
              <a:buFont typeface="Arial" panose="020B0604020202020204" pitchFamily="34" charset="0"/>
              <a:buNone/>
            </a:pPr>
            <a:r>
              <a:rPr lang="nl-NL" b="1"/>
              <a:t>Wat: </a:t>
            </a:r>
          </a:p>
          <a:p>
            <a:pPr marL="514350" indent="-514350">
              <a:spcAft>
                <a:spcPts val="800"/>
              </a:spcAft>
              <a:buFont typeface="Arial" panose="020B0604020202020204" pitchFamily="34" charset="0"/>
              <a:buAutoNum type="arabicPeriod"/>
            </a:pPr>
            <a:r>
              <a:rPr lang="nl-NL" i="1">
                <a:solidFill>
                  <a:srgbClr val="000644"/>
                </a:solidFill>
              </a:rPr>
              <a:t>Verwerk je Relieve &amp; Create in je conceptontwerp van de Value Proposition in een paar zinnen. Dit vormt de kern van jullie product of dienst.</a:t>
            </a:r>
          </a:p>
          <a:p>
            <a:pPr marL="514350" indent="-514350">
              <a:spcAft>
                <a:spcPts val="800"/>
              </a:spcAft>
              <a:buFont typeface="Arial" panose="020B0604020202020204" pitchFamily="34" charset="0"/>
              <a:buAutoNum type="arabicPeriod"/>
            </a:pPr>
            <a:r>
              <a:rPr lang="nl-NL" i="1">
                <a:solidFill>
                  <a:srgbClr val="000644"/>
                </a:solidFill>
              </a:rPr>
              <a:t>Beschrijf de naam, materiaal, logo, gebruikswijze en slogan van het product/ de dienst.  </a:t>
            </a:r>
            <a:endParaRPr lang="nl-NL">
              <a:solidFill>
                <a:srgbClr val="000644"/>
              </a:solidFill>
            </a:endParaRPr>
          </a:p>
          <a:p>
            <a:pPr marL="514350" indent="-514350">
              <a:spcAft>
                <a:spcPts val="800"/>
              </a:spcAft>
              <a:buFont typeface="Arial" panose="020B0604020202020204" pitchFamily="34" charset="0"/>
              <a:buAutoNum type="arabicPeriod"/>
            </a:pPr>
            <a:r>
              <a:rPr lang="nl-NL" i="1">
                <a:solidFill>
                  <a:srgbClr val="000644"/>
                </a:solidFill>
              </a:rPr>
              <a:t>Visualiseer nu je concept ontwerp door middel van pretotyping. Gebruik hiervoor een van de methodieken op slide 9 t/m 14. </a:t>
            </a:r>
          </a:p>
          <a:p>
            <a:pPr marL="514350" indent="-514350">
              <a:spcAft>
                <a:spcPts val="800"/>
              </a:spcAft>
              <a:buFont typeface="Arial" panose="020B0604020202020204" pitchFamily="34" charset="0"/>
              <a:buAutoNum type="arabicPeriod"/>
            </a:pPr>
            <a:r>
              <a:rPr lang="nl-NL" i="1">
                <a:solidFill>
                  <a:srgbClr val="000644"/>
                </a:solidFill>
              </a:rPr>
              <a:t>In je </a:t>
            </a:r>
            <a:r>
              <a:rPr lang="nl-NL" i="1" err="1">
                <a:solidFill>
                  <a:srgbClr val="000644"/>
                </a:solidFill>
              </a:rPr>
              <a:t>pretotype</a:t>
            </a:r>
            <a:r>
              <a:rPr lang="nl-NL" i="1">
                <a:solidFill>
                  <a:srgbClr val="000644"/>
                </a:solidFill>
              </a:rPr>
              <a:t> komen de meest belangrijke kenmerken van je product of dienst voor. Het type </a:t>
            </a:r>
            <a:r>
              <a:rPr lang="nl-NL" i="1" err="1">
                <a:solidFill>
                  <a:srgbClr val="000644"/>
                </a:solidFill>
              </a:rPr>
              <a:t>pretotype</a:t>
            </a:r>
            <a:r>
              <a:rPr lang="nl-NL" i="1">
                <a:solidFill>
                  <a:srgbClr val="000644"/>
                </a:solidFill>
              </a:rPr>
              <a:t> hangt af van het soort product/ dienst dat je wilt verkopen. Kijk hiervoor goed naar de methodieken.</a:t>
            </a:r>
          </a:p>
          <a:p>
            <a:pPr marL="0" indent="0">
              <a:spcAft>
                <a:spcPts val="800"/>
              </a:spcAft>
              <a:buNone/>
            </a:pPr>
            <a:endParaRPr lang="nl-NL" i="1">
              <a:solidFill>
                <a:schemeClr val="bg1">
                  <a:lumMod val="65000"/>
                </a:schemeClr>
              </a:solidFill>
            </a:endParaRPr>
          </a:p>
        </p:txBody>
      </p:sp>
      <p:pic>
        <p:nvPicPr>
          <p:cNvPr id="1028" name="Picture 4" descr="Assign - Free interface icons">
            <a:extLst>
              <a:ext uri="{FF2B5EF4-FFF2-40B4-BE49-F238E27FC236}">
                <a16:creationId xmlns:a16="http://schemas.microsoft.com/office/drawing/2014/main" id="{C5421BF4-1F6F-4C1B-9876-2D8C6FC7A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343" y="1690688"/>
            <a:ext cx="727438" cy="72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37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400" b="1">
                <a:solidFill>
                  <a:srgbClr val="B8A1FF"/>
                </a:solidFill>
                <a:latin typeface="Arial" panose="020B0604020202020204" pitchFamily="34" charset="0"/>
                <a:cs typeface="Arial" panose="020B0604020202020204" pitchFamily="34" charset="0"/>
              </a:rPr>
              <a:t>Opdracht </a:t>
            </a:r>
            <a:endParaRPr lang="nl-NL" sz="4400">
              <a:solidFill>
                <a:srgbClr val="B8A1FF"/>
              </a:solidFill>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1" kern="1200">
                          <a:solidFill>
                            <a:schemeClr val="bg2">
                              <a:lumMod val="90000"/>
                            </a:schemeClr>
                          </a:solidFill>
                          <a:latin typeface="+mn-lt"/>
                          <a:ea typeface="+mn-ea"/>
                          <a:cs typeface="+mn-cs"/>
                        </a:rPr>
                        <a:t>Week 1</a:t>
                      </a:r>
                    </a:p>
                  </a:txBody>
                  <a:tcPr anchor="ctr"/>
                </a:tc>
                <a:tc>
                  <a:txBody>
                    <a:bodyPr/>
                    <a:lstStyle/>
                    <a:p>
                      <a:pPr marL="0" algn="ctr" defTabSz="914400" rtl="0" eaLnBrk="1" latinLnBrk="0" hangingPunct="1"/>
                      <a:r>
                        <a:rPr lang="nl-NL" sz="1200" b="1" kern="1200">
                          <a:solidFill>
                            <a:schemeClr val="bg1">
                              <a:lumMod val="75000"/>
                            </a:schemeClr>
                          </a:solidFill>
                          <a:latin typeface="+mn-lt"/>
                          <a:ea typeface="+mn-ea"/>
                          <a:cs typeface="+mn-cs"/>
                        </a:rPr>
                        <a:t>Week 2</a:t>
                      </a:r>
                    </a:p>
                  </a:txBody>
                  <a:tcPr anchor="ctr"/>
                </a:tc>
                <a:tc>
                  <a:txBody>
                    <a:bodyPr/>
                    <a:lstStyle/>
                    <a:p>
                      <a:pPr algn="ctr"/>
                      <a:r>
                        <a:rPr lang="nl-NL" sz="1200" b="1" kern="1200">
                          <a:solidFill>
                            <a:schemeClr val="bg1">
                              <a:lumMod val="85000"/>
                            </a:schemeClr>
                          </a:solidFill>
                        </a:rPr>
                        <a:t>Week 3</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latin typeface="+mn-lt"/>
                          <a:ea typeface="+mn-ea"/>
                          <a:cs typeface="+mn-cs"/>
                        </a:rPr>
                        <a:t>Week 4</a:t>
                      </a:r>
                    </a:p>
                  </a:txBody>
                  <a:tcPr anchor="ctr"/>
                </a:tc>
                <a:tc>
                  <a:txBody>
                    <a:bodyPr/>
                    <a:lstStyle/>
                    <a:p>
                      <a:pPr algn="ctr"/>
                      <a:r>
                        <a:rPr lang="nl-NL" sz="1200" b="1" kern="1200">
                          <a:solidFill>
                            <a:srgbClr val="000644"/>
                          </a:solidFill>
                          <a:latin typeface="+mn-lt"/>
                          <a:ea typeface="+mn-ea"/>
                          <a:cs typeface="+mn-cs"/>
                        </a:rPr>
                        <a:t>Week 5</a:t>
                      </a:r>
                    </a:p>
                  </a:txBody>
                  <a:tcPr anchor="ctr"/>
                </a:tc>
                <a:tc>
                  <a:txBody>
                    <a:bodyPr/>
                    <a:lstStyle/>
                    <a:p>
                      <a:pPr algn="ctr"/>
                      <a:r>
                        <a:rPr lang="nl-NL" sz="1200">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sp>
        <p:nvSpPr>
          <p:cNvPr id="12" name="Tijdelijke aanduiding voor tekst 2">
            <a:extLst>
              <a:ext uri="{FF2B5EF4-FFF2-40B4-BE49-F238E27FC236}">
                <a16:creationId xmlns:a16="http://schemas.microsoft.com/office/drawing/2014/main" id="{EEE98EE3-D401-45BE-9D47-6E80BEAC2669}"/>
              </a:ext>
            </a:extLst>
          </p:cNvPr>
          <p:cNvSpPr txBox="1">
            <a:spLocks/>
          </p:cNvSpPr>
          <p:nvPr/>
        </p:nvSpPr>
        <p:spPr>
          <a:xfrm>
            <a:off x="2032961" y="1690688"/>
            <a:ext cx="8965006" cy="4419599"/>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Font typeface="Arial" panose="020B0604020202020204" pitchFamily="34" charset="0"/>
              <a:buNone/>
            </a:pPr>
            <a:r>
              <a:rPr lang="nl-NL" b="1">
                <a:solidFill>
                  <a:srgbClr val="002060"/>
                </a:solidFill>
              </a:rPr>
              <a:t>Hoe: </a:t>
            </a:r>
            <a:r>
              <a:rPr lang="nl-NL" i="1">
                <a:solidFill>
                  <a:srgbClr val="002060"/>
                </a:solidFill>
              </a:rPr>
              <a:t>IBS groep</a:t>
            </a:r>
          </a:p>
          <a:p>
            <a:pPr marL="0" indent="0">
              <a:spcAft>
                <a:spcPts val="800"/>
              </a:spcAft>
              <a:buFont typeface="Arial" panose="020B0604020202020204" pitchFamily="34" charset="0"/>
              <a:buNone/>
            </a:pPr>
            <a:r>
              <a:rPr lang="nl-NL" b="1">
                <a:solidFill>
                  <a:srgbClr val="002060"/>
                </a:solidFill>
              </a:rPr>
              <a:t>Hulp</a:t>
            </a:r>
            <a:r>
              <a:rPr lang="nl-NL">
                <a:solidFill>
                  <a:srgbClr val="002060"/>
                </a:solidFill>
              </a:rPr>
              <a:t>: </a:t>
            </a:r>
            <a:r>
              <a:rPr lang="nl-NL" sz="2900" i="1">
                <a:solidFill>
                  <a:srgbClr val="002060"/>
                </a:solidFill>
              </a:rPr>
              <a:t>Deze PowerPoint/ Hand-out, Romy &amp; Thomas </a:t>
            </a:r>
            <a:r>
              <a:rPr lang="nl-NL" sz="2900" i="1">
                <a:solidFill>
                  <a:srgbClr val="002060"/>
                </a:solidFill>
                <a:sym typeface="Wingdings" pitchFamily="2" charset="2"/>
              </a:rPr>
              <a:t></a:t>
            </a:r>
            <a:endParaRPr lang="nl-NL" sz="2900" i="1">
              <a:solidFill>
                <a:srgbClr val="002060"/>
              </a:solidFill>
            </a:endParaRPr>
          </a:p>
          <a:p>
            <a:pPr marL="0" indent="0">
              <a:spcAft>
                <a:spcPts val="800"/>
              </a:spcAft>
              <a:buFont typeface="Arial" panose="020B0604020202020204" pitchFamily="34" charset="0"/>
              <a:buNone/>
            </a:pPr>
            <a:r>
              <a:rPr lang="nl-NL" b="1">
                <a:solidFill>
                  <a:srgbClr val="002060"/>
                </a:solidFill>
              </a:rPr>
              <a:t>Uitkomst: </a:t>
            </a:r>
            <a:r>
              <a:rPr lang="nl-NL" i="1">
                <a:solidFill>
                  <a:srgbClr val="002060"/>
                </a:solidFill>
              </a:rPr>
              <a:t>Het concrete product/ dienst uitgeschreven en gevisualiseerd door een pretotype. </a:t>
            </a:r>
          </a:p>
          <a:p>
            <a:pPr marL="0" indent="0">
              <a:spcAft>
                <a:spcPts val="800"/>
              </a:spcAft>
              <a:buFont typeface="Arial" panose="020B0604020202020204" pitchFamily="34" charset="0"/>
              <a:buNone/>
            </a:pPr>
            <a:r>
              <a:rPr lang="nl-NL" b="1">
                <a:solidFill>
                  <a:srgbClr val="002060"/>
                </a:solidFill>
              </a:rPr>
              <a:t>Tijd:</a:t>
            </a:r>
            <a:r>
              <a:rPr lang="nl-NL">
                <a:solidFill>
                  <a:srgbClr val="002060"/>
                </a:solidFill>
              </a:rPr>
              <a:t> </a:t>
            </a:r>
            <a:r>
              <a:rPr lang="nl-NL" i="1">
                <a:solidFill>
                  <a:srgbClr val="002060"/>
                </a:solidFill>
              </a:rPr>
              <a:t>De hele les</a:t>
            </a:r>
          </a:p>
          <a:p>
            <a:pPr marL="0" indent="0">
              <a:spcAft>
                <a:spcPts val="800"/>
              </a:spcAft>
              <a:buFont typeface="Arial" panose="020B0604020202020204" pitchFamily="34" charset="0"/>
              <a:buNone/>
            </a:pPr>
            <a:r>
              <a:rPr lang="nl-NL" b="1">
                <a:solidFill>
                  <a:srgbClr val="002060"/>
                </a:solidFill>
              </a:rPr>
              <a:t>Klaar: </a:t>
            </a:r>
            <a:r>
              <a:rPr lang="nl-NL" i="1">
                <a:solidFill>
                  <a:srgbClr val="002060"/>
                </a:solidFill>
              </a:rPr>
              <a:t>Schrijf je extra service uit, hoe pak je dit aan? </a:t>
            </a:r>
            <a:r>
              <a:rPr lang="nl-NL" i="1">
                <a:solidFill>
                  <a:srgbClr val="002060"/>
                </a:solidFill>
                <a:sym typeface="Wingdings" pitchFamily="2" charset="2"/>
              </a:rPr>
              <a:t> </a:t>
            </a:r>
            <a:r>
              <a:rPr lang="nl-NL" i="1">
                <a:solidFill>
                  <a:srgbClr val="002060"/>
                </a:solidFill>
              </a:rPr>
              <a:t> Communicatiekanalen, tone of voice, extra service.</a:t>
            </a:r>
          </a:p>
          <a:p>
            <a:pPr marL="0" indent="0">
              <a:spcAft>
                <a:spcPts val="800"/>
              </a:spcAft>
              <a:buFont typeface="Arial" panose="020B0604020202020204" pitchFamily="34" charset="0"/>
              <a:buNone/>
            </a:pPr>
            <a:r>
              <a:rPr lang="nl-NL" b="1">
                <a:solidFill>
                  <a:srgbClr val="002060"/>
                </a:solidFill>
              </a:rPr>
              <a:t>Wat: </a:t>
            </a:r>
          </a:p>
          <a:p>
            <a:pPr marL="514350" indent="-514350">
              <a:spcAft>
                <a:spcPts val="800"/>
              </a:spcAft>
              <a:buFont typeface="Arial" panose="020B0604020202020204" pitchFamily="34" charset="0"/>
              <a:buAutoNum type="arabicPeriod"/>
            </a:pPr>
            <a:r>
              <a:rPr lang="nl-NL" i="1">
                <a:solidFill>
                  <a:srgbClr val="002060"/>
                </a:solidFill>
              </a:rPr>
              <a:t>Verwerk je Relieve &amp; Create in je conceptontwerp van de Value Proposition in een paar zinnen. Dit vormt de kern van jullie product of dienst.</a:t>
            </a:r>
          </a:p>
          <a:p>
            <a:pPr marL="514350" indent="-514350">
              <a:spcAft>
                <a:spcPts val="800"/>
              </a:spcAft>
              <a:buFont typeface="Arial" panose="020B0604020202020204" pitchFamily="34" charset="0"/>
              <a:buAutoNum type="arabicPeriod"/>
            </a:pPr>
            <a:r>
              <a:rPr lang="nl-NL" i="1">
                <a:solidFill>
                  <a:srgbClr val="002060"/>
                </a:solidFill>
              </a:rPr>
              <a:t>Beschrijf de naam, materiaal, logo, gebruikswijze en slogan van het product/ de dienst.  </a:t>
            </a:r>
            <a:endParaRPr lang="nl-NL">
              <a:solidFill>
                <a:srgbClr val="002060"/>
              </a:solidFill>
            </a:endParaRPr>
          </a:p>
          <a:p>
            <a:pPr marL="514350" indent="-514350">
              <a:spcAft>
                <a:spcPts val="800"/>
              </a:spcAft>
              <a:buFont typeface="Arial" panose="020B0604020202020204" pitchFamily="34" charset="0"/>
              <a:buAutoNum type="arabicPeriod"/>
            </a:pPr>
            <a:r>
              <a:rPr lang="nl-NL" i="1">
                <a:solidFill>
                  <a:srgbClr val="002060"/>
                </a:solidFill>
              </a:rPr>
              <a:t>Visualiseer nu je concept ontwerp door middel van pretotyping. Gebruik hiervoor een van de methodieken op slide 9 t/m 14. </a:t>
            </a:r>
          </a:p>
          <a:p>
            <a:pPr marL="514350" indent="-514350">
              <a:spcAft>
                <a:spcPts val="800"/>
              </a:spcAft>
              <a:buFont typeface="Arial" panose="020B0604020202020204" pitchFamily="34" charset="0"/>
              <a:buAutoNum type="arabicPeriod"/>
            </a:pPr>
            <a:r>
              <a:rPr lang="nl-NL" i="1">
                <a:solidFill>
                  <a:srgbClr val="002060"/>
                </a:solidFill>
              </a:rPr>
              <a:t>In je </a:t>
            </a:r>
            <a:r>
              <a:rPr lang="nl-NL" i="1" err="1">
                <a:solidFill>
                  <a:srgbClr val="002060"/>
                </a:solidFill>
              </a:rPr>
              <a:t>pretotype</a:t>
            </a:r>
            <a:r>
              <a:rPr lang="nl-NL" i="1">
                <a:solidFill>
                  <a:srgbClr val="002060"/>
                </a:solidFill>
              </a:rPr>
              <a:t> komen de meest belangrijke kenmerken van je product of dienst voor. Het type </a:t>
            </a:r>
            <a:r>
              <a:rPr lang="nl-NL" i="1" err="1">
                <a:solidFill>
                  <a:srgbClr val="002060"/>
                </a:solidFill>
              </a:rPr>
              <a:t>pretotype</a:t>
            </a:r>
            <a:r>
              <a:rPr lang="nl-NL" i="1">
                <a:solidFill>
                  <a:srgbClr val="002060"/>
                </a:solidFill>
              </a:rPr>
              <a:t> hangt af van het soort product/ dienst dat je wilt verkopen. Kijk hiervoor goed naar de methodieken.</a:t>
            </a:r>
          </a:p>
          <a:p>
            <a:pPr marL="0" indent="0">
              <a:spcAft>
                <a:spcPts val="800"/>
              </a:spcAft>
              <a:buNone/>
            </a:pPr>
            <a:endParaRPr lang="nl-NL" i="1">
              <a:solidFill>
                <a:schemeClr val="bg1">
                  <a:lumMod val="65000"/>
                </a:schemeClr>
              </a:solidFill>
            </a:endParaRPr>
          </a:p>
        </p:txBody>
      </p:sp>
      <p:pic>
        <p:nvPicPr>
          <p:cNvPr id="1028" name="Picture 4" descr="Assign - Free interface icons">
            <a:extLst>
              <a:ext uri="{FF2B5EF4-FFF2-40B4-BE49-F238E27FC236}">
                <a16:creationId xmlns:a16="http://schemas.microsoft.com/office/drawing/2014/main" id="{C5421BF4-1F6F-4C1B-9876-2D8C6FC7A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343" y="1690688"/>
            <a:ext cx="727438" cy="72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2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BBF6B2-E3FF-4107-AD4E-B6EB634405B5}"/>
              </a:ext>
            </a:extLst>
          </p:cNvPr>
          <p:cNvSpPr>
            <a:spLocks noGrp="1"/>
          </p:cNvSpPr>
          <p:nvPr>
            <p:ph type="title"/>
          </p:nvPr>
        </p:nvSpPr>
        <p:spPr/>
        <p:txBody>
          <a:bodyPr>
            <a:normAutofit/>
          </a:bodyPr>
          <a:lstStyle/>
          <a:p>
            <a:r>
              <a:rPr lang="nl-NL" b="1">
                <a:solidFill>
                  <a:srgbClr val="B8A1FF"/>
                </a:solidFill>
                <a:latin typeface="Arial" panose="020B0604020202020204" pitchFamily="34" charset="0"/>
                <a:cs typeface="Arial" panose="020B0604020202020204" pitchFamily="34" charset="0"/>
              </a:rPr>
              <a:t>Vorige keer</a:t>
            </a:r>
          </a:p>
        </p:txBody>
      </p:sp>
      <p:sp>
        <p:nvSpPr>
          <p:cNvPr id="3" name="Tijdelijke aanduiding voor inhoud 2">
            <a:extLst>
              <a:ext uri="{FF2B5EF4-FFF2-40B4-BE49-F238E27FC236}">
                <a16:creationId xmlns:a16="http://schemas.microsoft.com/office/drawing/2014/main" id="{F0951281-C62D-446B-86EF-BDEC675F98AF}"/>
              </a:ext>
            </a:extLst>
          </p:cNvPr>
          <p:cNvSpPr>
            <a:spLocks noGrp="1"/>
          </p:cNvSpPr>
          <p:nvPr>
            <p:ph sz="half" idx="1"/>
          </p:nvPr>
        </p:nvSpPr>
        <p:spPr>
          <a:xfrm>
            <a:off x="404374" y="1690688"/>
            <a:ext cx="5181600" cy="3609932"/>
          </a:xfrm>
        </p:spPr>
        <p:txBody>
          <a:bodyPr/>
          <a:lstStyle/>
          <a:p>
            <a:pPr marL="0" indent="0">
              <a:buNone/>
            </a:pPr>
            <a:r>
              <a:rPr lang="nl-NL" b="1">
                <a:solidFill>
                  <a:srgbClr val="FFC000"/>
                </a:solidFill>
              </a:rPr>
              <a:t>Doelgroepsanalyse</a:t>
            </a:r>
          </a:p>
        </p:txBody>
      </p:sp>
      <p:sp>
        <p:nvSpPr>
          <p:cNvPr id="22" name="Tekstvak 21">
            <a:extLst>
              <a:ext uri="{FF2B5EF4-FFF2-40B4-BE49-F238E27FC236}">
                <a16:creationId xmlns:a16="http://schemas.microsoft.com/office/drawing/2014/main" id="{CA33A045-2E53-415C-9A47-89683EB4EB74}"/>
              </a:ext>
            </a:extLst>
          </p:cNvPr>
          <p:cNvSpPr txBox="1"/>
          <p:nvPr/>
        </p:nvSpPr>
        <p:spPr>
          <a:xfrm>
            <a:off x="404373" y="2407386"/>
            <a:ext cx="46451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prstClr val="black"/>
                </a:solidFill>
                <a:effectLst/>
                <a:uLnTx/>
                <a:uFillTx/>
                <a:latin typeface="Calibri" panose="020F0502020204030204"/>
                <a:ea typeface="+mn-ea"/>
                <a:cs typeface="+mn-cs"/>
              </a:rPr>
              <a:t>Segmenteren van de markt op basis van:</a:t>
            </a:r>
          </a:p>
        </p:txBody>
      </p:sp>
      <p:grpSp>
        <p:nvGrpSpPr>
          <p:cNvPr id="24" name="Groep 23">
            <a:extLst>
              <a:ext uri="{FF2B5EF4-FFF2-40B4-BE49-F238E27FC236}">
                <a16:creationId xmlns:a16="http://schemas.microsoft.com/office/drawing/2014/main" id="{3D8F1C24-1C5C-461D-94AC-7E538F232A7F}"/>
              </a:ext>
            </a:extLst>
          </p:cNvPr>
          <p:cNvGrpSpPr/>
          <p:nvPr/>
        </p:nvGrpSpPr>
        <p:grpSpPr>
          <a:xfrm>
            <a:off x="5931016" y="1674159"/>
            <a:ext cx="5422783" cy="1754841"/>
            <a:chOff x="5931016" y="1674159"/>
            <a:chExt cx="5422783" cy="1754841"/>
          </a:xfrm>
        </p:grpSpPr>
        <p:pic>
          <p:nvPicPr>
            <p:cNvPr id="26" name="Picture 6" descr="Hoe bereik je je doelgroep? | Roos' mediablog">
              <a:extLst>
                <a:ext uri="{FF2B5EF4-FFF2-40B4-BE49-F238E27FC236}">
                  <a16:creationId xmlns:a16="http://schemas.microsoft.com/office/drawing/2014/main" id="{EE0A335F-F7FD-4BE0-B788-6C3E3DB87F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885"/>
            <a:stretch/>
          </p:blipFill>
          <p:spPr bwMode="auto">
            <a:xfrm>
              <a:off x="5931016" y="1674159"/>
              <a:ext cx="5422783" cy="1710858"/>
            </a:xfrm>
            <a:prstGeom prst="rect">
              <a:avLst/>
            </a:prstGeom>
            <a:noFill/>
            <a:extLst>
              <a:ext uri="{909E8E84-426E-40DD-AFC4-6F175D3DCCD1}">
                <a14:hiddenFill xmlns:a14="http://schemas.microsoft.com/office/drawing/2010/main">
                  <a:solidFill>
                    <a:srgbClr val="FFFFFF"/>
                  </a:solidFill>
                </a14:hiddenFill>
              </a:ext>
            </a:extLst>
          </p:spPr>
        </p:pic>
        <p:sp>
          <p:nvSpPr>
            <p:cNvPr id="23" name="Rechthoek 22">
              <a:extLst>
                <a:ext uri="{FF2B5EF4-FFF2-40B4-BE49-F238E27FC236}">
                  <a16:creationId xmlns:a16="http://schemas.microsoft.com/office/drawing/2014/main" id="{8A2CADDC-034A-4C3B-BA23-0714AD1189C5}"/>
                </a:ext>
              </a:extLst>
            </p:cNvPr>
            <p:cNvSpPr/>
            <p:nvPr/>
          </p:nvSpPr>
          <p:spPr>
            <a:xfrm>
              <a:off x="7466202" y="3235811"/>
              <a:ext cx="242596" cy="193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grpSp>
      <p:pic>
        <p:nvPicPr>
          <p:cNvPr id="1030" name="Picture 6" descr="Hoe bereik je je doelgroep? | Roos' mediablog">
            <a:extLst>
              <a:ext uri="{FF2B5EF4-FFF2-40B4-BE49-F238E27FC236}">
                <a16:creationId xmlns:a16="http://schemas.microsoft.com/office/drawing/2014/main" id="{3C7DB2D0-E9C8-4997-984C-87255D0C1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016" y="1674159"/>
            <a:ext cx="5422783" cy="4373865"/>
          </a:xfrm>
          <a:prstGeom prst="rect">
            <a:avLst/>
          </a:prstGeom>
          <a:noFill/>
          <a:extLst>
            <a:ext uri="{909E8E84-426E-40DD-AFC4-6F175D3DCCD1}">
              <a14:hiddenFill xmlns:a14="http://schemas.microsoft.com/office/drawing/2010/main">
                <a:solidFill>
                  <a:srgbClr val="FFFFFF"/>
                </a:solidFill>
              </a14:hiddenFill>
            </a:ext>
          </a:extLst>
        </p:spPr>
      </p:pic>
      <p:sp>
        <p:nvSpPr>
          <p:cNvPr id="30" name="Tekstvak 29">
            <a:extLst>
              <a:ext uri="{FF2B5EF4-FFF2-40B4-BE49-F238E27FC236}">
                <a16:creationId xmlns:a16="http://schemas.microsoft.com/office/drawing/2014/main" id="{65D2F9B2-CD98-4849-924E-9683D9A12024}"/>
              </a:ext>
            </a:extLst>
          </p:cNvPr>
          <p:cNvSpPr txBox="1"/>
          <p:nvPr/>
        </p:nvSpPr>
        <p:spPr>
          <a:xfrm>
            <a:off x="838199" y="2929303"/>
            <a:ext cx="6102990"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800" b="1" i="0" u="none" strike="noStrike" kern="1200" cap="none" spc="0" normalizeH="0" baseline="0" noProof="0">
                <a:ln>
                  <a:noFill/>
                </a:ln>
                <a:solidFill>
                  <a:prstClr val="black"/>
                </a:solidFill>
                <a:effectLst/>
                <a:uLnTx/>
                <a:uFillTx/>
                <a:latin typeface="Calibri" panose="020F0502020204030204"/>
                <a:ea typeface="+mn-ea"/>
                <a:cs typeface="+mn-cs"/>
              </a:rPr>
              <a:t>Demografische</a:t>
            </a: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 kenmerken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800" b="1" i="0" u="none" strike="noStrike" kern="1200" cap="none" spc="0" normalizeH="0" baseline="0" noProof="0">
                <a:ln>
                  <a:noFill/>
                </a:ln>
                <a:solidFill>
                  <a:prstClr val="black"/>
                </a:solidFill>
                <a:effectLst/>
                <a:uLnTx/>
                <a:uFillTx/>
                <a:latin typeface="Calibri" panose="020F0502020204030204"/>
                <a:ea typeface="+mn-ea"/>
                <a:cs typeface="+mn-cs"/>
              </a:rPr>
              <a:t>Psychografische</a:t>
            </a: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 kenmerken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800" b="1" i="0" u="none" strike="noStrike" kern="1200" cap="none" spc="0" normalizeH="0" baseline="0" noProof="0">
                <a:ln>
                  <a:noFill/>
                </a:ln>
                <a:solidFill>
                  <a:prstClr val="black"/>
                </a:solidFill>
                <a:effectLst/>
                <a:uLnTx/>
                <a:uFillTx/>
                <a:latin typeface="Calibri" panose="020F0502020204030204"/>
                <a:ea typeface="+mn-ea"/>
                <a:cs typeface="+mn-cs"/>
              </a:rPr>
              <a:t>Geografische</a:t>
            </a: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 kenmerken</a:t>
            </a:r>
          </a:p>
        </p:txBody>
      </p:sp>
    </p:spTree>
    <p:extLst>
      <p:ext uri="{BB962C8B-B14F-4D97-AF65-F5344CB8AC3E}">
        <p14:creationId xmlns:p14="http://schemas.microsoft.com/office/powerpoint/2010/main" val="11745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BBF6B2-E3FF-4107-AD4E-B6EB634405B5}"/>
              </a:ext>
            </a:extLst>
          </p:cNvPr>
          <p:cNvSpPr>
            <a:spLocks noGrp="1"/>
          </p:cNvSpPr>
          <p:nvPr>
            <p:ph type="title"/>
          </p:nvPr>
        </p:nvSpPr>
        <p:spPr/>
        <p:txBody>
          <a:bodyPr>
            <a:normAutofit/>
          </a:bodyPr>
          <a:lstStyle/>
          <a:p>
            <a:r>
              <a:rPr lang="nl-NL" b="1">
                <a:solidFill>
                  <a:srgbClr val="B8A1FF"/>
                </a:solidFill>
                <a:latin typeface="Arial" panose="020B0604020202020204" pitchFamily="34" charset="0"/>
                <a:cs typeface="Arial" panose="020B0604020202020204" pitchFamily="34" charset="0"/>
              </a:rPr>
              <a:t>SDP model</a:t>
            </a:r>
          </a:p>
        </p:txBody>
      </p:sp>
      <p:pic>
        <p:nvPicPr>
          <p:cNvPr id="3074" name="Picture 2" descr="Resultaatgericht segmenteren met het SDP-model - OMCBase">
            <a:extLst>
              <a:ext uri="{FF2B5EF4-FFF2-40B4-BE49-F238E27FC236}">
                <a16:creationId xmlns:a16="http://schemas.microsoft.com/office/drawing/2014/main" id="{211E8C85-6A6E-491E-B3B1-EA7328C74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72"/>
          <a:stretch/>
        </p:blipFill>
        <p:spPr bwMode="auto">
          <a:xfrm>
            <a:off x="838200" y="1538288"/>
            <a:ext cx="5557838" cy="43975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oe bereik je je doelgroep? | Roos' mediablog">
            <a:extLst>
              <a:ext uri="{FF2B5EF4-FFF2-40B4-BE49-F238E27FC236}">
                <a16:creationId xmlns:a16="http://schemas.microsoft.com/office/drawing/2014/main" id="{DC1C54CD-58ED-4971-BE87-2E6DAFB406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2825" y="1027906"/>
            <a:ext cx="2257426" cy="18207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oe bereik je je doelgroep? | Roos' mediablog">
            <a:extLst>
              <a:ext uri="{FF2B5EF4-FFF2-40B4-BE49-F238E27FC236}">
                <a16:creationId xmlns:a16="http://schemas.microsoft.com/office/drawing/2014/main" id="{79266AA4-349F-4886-A7CD-4BBCFECEF90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272" t="63639" r="35782"/>
          <a:stretch/>
        </p:blipFill>
        <p:spPr bwMode="auto">
          <a:xfrm>
            <a:off x="8129588" y="3394031"/>
            <a:ext cx="723900" cy="6860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oe bereik je je doelgroep? | Roos' mediablog">
            <a:extLst>
              <a:ext uri="{FF2B5EF4-FFF2-40B4-BE49-F238E27FC236}">
                <a16:creationId xmlns:a16="http://schemas.microsoft.com/office/drawing/2014/main" id="{FAEB7781-46A0-42E1-ADEC-5DDE77CA5FA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506" t="39264" r="43460" b="35568"/>
          <a:stretch/>
        </p:blipFill>
        <p:spPr bwMode="auto">
          <a:xfrm>
            <a:off x="8310563" y="2858208"/>
            <a:ext cx="361950" cy="4582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oe bereik je je doelgroep? | Roos' mediablog">
            <a:extLst>
              <a:ext uri="{FF2B5EF4-FFF2-40B4-BE49-F238E27FC236}">
                <a16:creationId xmlns:a16="http://schemas.microsoft.com/office/drawing/2014/main" id="{CFBFBDE5-F173-4C40-BA88-88831601078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506" t="39264" r="43460" b="35568"/>
          <a:stretch/>
        </p:blipFill>
        <p:spPr bwMode="auto">
          <a:xfrm>
            <a:off x="8310563" y="4167172"/>
            <a:ext cx="361950" cy="45825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dbull logo vector - Free Large Images | Bull logo, Red bull, Vector logo">
            <a:extLst>
              <a:ext uri="{FF2B5EF4-FFF2-40B4-BE49-F238E27FC236}">
                <a16:creationId xmlns:a16="http://schemas.microsoft.com/office/drawing/2014/main" id="{EA900AD1-9166-4797-A893-8DB4AADDAC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8732" y="4712520"/>
            <a:ext cx="1725612" cy="115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60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cent Drinks Settles in Rotterdam with CO2-Neutral Factory - NFIA">
            <a:extLst>
              <a:ext uri="{FF2B5EF4-FFF2-40B4-BE49-F238E27FC236}">
                <a16:creationId xmlns:a16="http://schemas.microsoft.com/office/drawing/2014/main" id="{F5347DA8-8490-468B-8E78-07451949B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673" y="0"/>
            <a:ext cx="8572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tioxidant smoothie - Innocent Drinks - TIPPR">
            <a:extLst>
              <a:ext uri="{FF2B5EF4-FFF2-40B4-BE49-F238E27FC236}">
                <a16:creationId xmlns:a16="http://schemas.microsoft.com/office/drawing/2014/main" id="{97E364D4-7AFE-4231-B10E-895A68423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591" y="0"/>
            <a:ext cx="70786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6496B02-BD2E-4E6F-BA3E-241A2ECC14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47" y="0"/>
            <a:ext cx="39004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e goedgemutste Breicampagne - PDF Gratis download">
            <a:extLst>
              <a:ext uri="{FF2B5EF4-FFF2-40B4-BE49-F238E27FC236}">
                <a16:creationId xmlns:a16="http://schemas.microsoft.com/office/drawing/2014/main" id="{43251609-1726-4E53-8586-6BC963F370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0"/>
            <a:ext cx="4524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37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C2463-7BA1-7A4A-9A22-4A9DD27D4CFA}"/>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E0CE5893-2C12-1849-9B42-74364C19F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8652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F3A28-0499-2748-820E-25E145E4F413}"/>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B96C334F-9386-6047-8863-9539ADE55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33"/>
            <a:ext cx="12192000" cy="6837933"/>
          </a:xfrm>
          <a:prstGeom prst="rect">
            <a:avLst/>
          </a:prstGeom>
        </p:spPr>
      </p:pic>
      <p:sp>
        <p:nvSpPr>
          <p:cNvPr id="3" name="Rechthoek 2">
            <a:extLst>
              <a:ext uri="{FF2B5EF4-FFF2-40B4-BE49-F238E27FC236}">
                <a16:creationId xmlns:a16="http://schemas.microsoft.com/office/drawing/2014/main" id="{645636CD-FBD6-764A-82A7-F1E83F42C60B}"/>
              </a:ext>
            </a:extLst>
          </p:cNvPr>
          <p:cNvSpPr/>
          <p:nvPr/>
        </p:nvSpPr>
        <p:spPr>
          <a:xfrm>
            <a:off x="2788920" y="1360170"/>
            <a:ext cx="1668780" cy="330518"/>
          </a:xfrm>
          <a:prstGeom prst="rect">
            <a:avLst/>
          </a:prstGeom>
          <a:solidFill>
            <a:srgbClr val="B8A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447E23EF-7352-7640-A625-2E90F77CB5F5}"/>
              </a:ext>
            </a:extLst>
          </p:cNvPr>
          <p:cNvSpPr txBox="1"/>
          <p:nvPr/>
        </p:nvSpPr>
        <p:spPr>
          <a:xfrm>
            <a:off x="3108960" y="1360170"/>
            <a:ext cx="1348740" cy="369332"/>
          </a:xfrm>
          <a:prstGeom prst="rect">
            <a:avLst/>
          </a:prstGeom>
          <a:noFill/>
        </p:spPr>
        <p:txBody>
          <a:bodyPr wrap="square" rtlCol="0">
            <a:spAutoFit/>
          </a:bodyPr>
          <a:lstStyle/>
          <a:p>
            <a:r>
              <a:rPr lang="nl-NL" b="1">
                <a:latin typeface="Arial" panose="020B0604020202020204" pitchFamily="34" charset="0"/>
                <a:cs typeface="Arial" panose="020B0604020202020204" pitchFamily="34" charset="0"/>
              </a:rPr>
              <a:t>Voorbeeld</a:t>
            </a:r>
          </a:p>
        </p:txBody>
      </p:sp>
    </p:spTree>
    <p:extLst>
      <p:ext uri="{BB962C8B-B14F-4D97-AF65-F5344CB8AC3E}">
        <p14:creationId xmlns:p14="http://schemas.microsoft.com/office/powerpoint/2010/main" val="3532456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0CAFD-8FBE-8B48-8480-4126E872CD5B}"/>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213AF361-4EFF-364C-AB41-9DEECFECE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2297" cy="6858000"/>
          </a:xfrm>
          <a:prstGeom prst="rect">
            <a:avLst/>
          </a:prstGeom>
        </p:spPr>
      </p:pic>
    </p:spTree>
    <p:extLst>
      <p:ext uri="{BB962C8B-B14F-4D97-AF65-F5344CB8AC3E}">
        <p14:creationId xmlns:p14="http://schemas.microsoft.com/office/powerpoint/2010/main" val="533967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4D11F-2C00-4046-A9E0-EEC9C9739F3C}"/>
              </a:ext>
            </a:extLst>
          </p:cNvPr>
          <p:cNvSpPr>
            <a:spLocks noGrp="1"/>
          </p:cNvSpPr>
          <p:nvPr>
            <p:ph type="title"/>
          </p:nvPr>
        </p:nvSpPr>
        <p:spPr/>
        <p:txBody>
          <a:bodyPr/>
          <a:lstStyle/>
          <a:p>
            <a:endParaRPr lang="nl-NL"/>
          </a:p>
        </p:txBody>
      </p:sp>
      <p:pic>
        <p:nvPicPr>
          <p:cNvPr id="4" name="Afbeelding 3" descr="Afbeelding met tekst&#10;&#10;Automatisch gegenereerde beschrijving">
            <a:extLst>
              <a:ext uri="{FF2B5EF4-FFF2-40B4-BE49-F238E27FC236}">
                <a16:creationId xmlns:a16="http://schemas.microsoft.com/office/drawing/2014/main" id="{BA095E1D-50BF-E747-B3DD-300D8C47F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9"/>
            <a:ext cx="12192000" cy="6849341"/>
          </a:xfrm>
          <a:prstGeom prst="rect">
            <a:avLst/>
          </a:prstGeom>
        </p:spPr>
      </p:pic>
    </p:spTree>
    <p:extLst>
      <p:ext uri="{BB962C8B-B14F-4D97-AF65-F5344CB8AC3E}">
        <p14:creationId xmlns:p14="http://schemas.microsoft.com/office/powerpoint/2010/main" val="304287608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 maandag 22 november" id="{C01BAD4C-F3B0-414D-8368-E6A243C9E56B}" vid="{64840008-6871-944C-8C15-74064ED769E6}"/>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FF143-0ABB-4CFF-A5DD-2BA0E6EC9068}">
  <ds:schemaRefs>
    <ds:schemaRef ds:uri="2c4f0c93-2979-4f27-aab2-70de95932352"/>
    <ds:schemaRef ds:uri="c6f82ce1-f6df-49a5-8b49-cf8409a27a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0583B6F-241B-4752-BA3F-65607B61D555}">
  <ds:schemaRefs>
    <ds:schemaRef ds:uri="http://schemas.microsoft.com/sharepoint/v3/contenttype/forms"/>
  </ds:schemaRefs>
</ds:datastoreItem>
</file>

<file path=customXml/itemProps3.xml><?xml version="1.0" encoding="utf-8"?>
<ds:datastoreItem xmlns:ds="http://schemas.openxmlformats.org/officeDocument/2006/customXml" ds:itemID="{8899890D-19C3-4912-9486-C896FCDCF629}">
  <ds:schemaRefs>
    <ds:schemaRef ds:uri="2c4f0c93-2979-4f27-aab2-70de95932352"/>
    <ds:schemaRef ds:uri="c6f82ce1-f6df-49a5-8b49-cf8409a27a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Kantoorthema</Template>
  <TotalTime>0</TotalTime>
  <Words>745</Words>
  <Application>Microsoft Macintosh PowerPoint</Application>
  <PresentationFormat>Breedbeeld</PresentationFormat>
  <Paragraphs>87</Paragraphs>
  <Slides>18</Slides>
  <Notes>5</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18</vt:i4>
      </vt:variant>
    </vt:vector>
  </HeadingPairs>
  <TitlesOfParts>
    <vt:vector size="24" baseType="lpstr">
      <vt:lpstr>Arial</vt:lpstr>
      <vt:lpstr>Calibri</vt:lpstr>
      <vt:lpstr>Calibri Light</vt:lpstr>
      <vt:lpstr>Wingdings</vt:lpstr>
      <vt:lpstr>Kantoorthema</vt:lpstr>
      <vt:lpstr>1_Kantoorthema</vt:lpstr>
      <vt:lpstr>PowerPoint-presentatie</vt:lpstr>
      <vt:lpstr>PowerPoint-presentatie</vt:lpstr>
      <vt:lpstr>Vorige keer</vt:lpstr>
      <vt:lpstr>SDP model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Mil,Romy R.A.G. van</dc:creator>
  <cp:lastModifiedBy>Mil,Romy R.A.G. van</cp:lastModifiedBy>
  <cp:revision>2</cp:revision>
  <dcterms:created xsi:type="dcterms:W3CDTF">2021-12-10T14:14:49Z</dcterms:created>
  <dcterms:modified xsi:type="dcterms:W3CDTF">2022-01-17T12:53:49Z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